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1"/>
  </p:notesMasterIdLst>
  <p:sldIdLst>
    <p:sldId id="256" r:id="rId2"/>
    <p:sldId id="267" r:id="rId3"/>
    <p:sldId id="276" r:id="rId4"/>
    <p:sldId id="268" r:id="rId5"/>
    <p:sldId id="270" r:id="rId6"/>
    <p:sldId id="272" r:id="rId7"/>
    <p:sldId id="273" r:id="rId8"/>
    <p:sldId id="274" r:id="rId9"/>
    <p:sldId id="275" r:id="rId10"/>
  </p:sldIdLst>
  <p:sldSz cx="9144000" cy="5143500" type="screen16x9"/>
  <p:notesSz cx="6881813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ADC4"/>
    <a:srgbClr val="FFFFFF"/>
    <a:srgbClr val="546B7F"/>
    <a:srgbClr val="41586C"/>
    <a:srgbClr val="304558"/>
    <a:srgbClr val="203345"/>
    <a:srgbClr val="A8C4DC"/>
    <a:srgbClr val="D9E9F5"/>
    <a:srgbClr val="DC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31" autoAdjust="0"/>
  </p:normalViewPr>
  <p:slideViewPr>
    <p:cSldViewPr snapToGrid="0" snapToObjects="1">
      <p:cViewPr varScale="1">
        <p:scale>
          <a:sx n="155" d="100"/>
          <a:sy n="155" d="100"/>
        </p:scale>
        <p:origin x="-354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3" d="100"/>
        <a:sy n="22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>
                <a:latin typeface="Maven Pro Regular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>
                <a:latin typeface="Maven Pro Regular"/>
              </a:defRPr>
            </a:lvl1pPr>
          </a:lstStyle>
          <a:p>
            <a:fld id="{77C4F3AB-0A50-4781-A642-72DB272886E8}" type="datetimeFigureOut">
              <a:rPr lang="en-GB" smtClean="0"/>
              <a:pPr/>
              <a:t>12/03/2015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>
                <a:latin typeface="Maven Pro Regular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>
                <a:latin typeface="Maven Pro Regular"/>
              </a:defRPr>
            </a:lvl1pPr>
          </a:lstStyle>
          <a:p>
            <a:fld id="{160DE374-30C9-4AAA-A974-FCFFD3BF33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5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aven Pro Regular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aven Pro Regular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aven Pro Regular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aven Pro Regular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aven Pro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nt u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2911-D0DF-FD4E-940C-5BA33DC2F8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19961" y="685133"/>
            <a:ext cx="534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 smtClean="0">
                <a:solidFill>
                  <a:schemeClr val="tx1"/>
                </a:solidFill>
                <a:latin typeface="Maven Pro Regular"/>
                <a:cs typeface="Maven Pro Regular"/>
              </a:rPr>
              <a:t>Maven Pro Regular</a:t>
            </a:r>
            <a:endParaRPr lang="en-US" b="0" i="0" dirty="0">
              <a:solidFill>
                <a:schemeClr val="tx1"/>
              </a:solidFill>
              <a:latin typeface="Maven Pro Regular"/>
              <a:cs typeface="Maven Pro Regula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9961" y="1054465"/>
            <a:ext cx="534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 smtClean="0">
                <a:solidFill>
                  <a:schemeClr val="tx1"/>
                </a:solidFill>
                <a:latin typeface="Maven Pro Medium"/>
                <a:cs typeface="Maven Pro Medium"/>
              </a:rPr>
              <a:t>Maven Pro Medium</a:t>
            </a:r>
            <a:endParaRPr lang="en-US" b="0" i="0" dirty="0">
              <a:solidFill>
                <a:schemeClr val="tx1"/>
              </a:solidFill>
              <a:latin typeface="Maven Pro Medium"/>
              <a:cs typeface="Maven Pro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9961" y="1423797"/>
            <a:ext cx="534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chemeClr val="tx1"/>
                </a:solidFill>
                <a:latin typeface="Maven Pro Bold"/>
                <a:cs typeface="Maven Pro Bold"/>
              </a:rPr>
              <a:t>Maven Pro Bold</a:t>
            </a:r>
            <a:endParaRPr lang="en-US" b="1" i="0" dirty="0">
              <a:solidFill>
                <a:schemeClr val="tx1"/>
              </a:solidFill>
              <a:latin typeface="Maven Pro Bold"/>
              <a:cs typeface="Maven Pro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9961" y="1793129"/>
            <a:ext cx="534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 smtClean="0">
                <a:solidFill>
                  <a:schemeClr val="tx1"/>
                </a:solidFill>
                <a:latin typeface="Maven Pro Black"/>
                <a:cs typeface="Maven Pro Black"/>
              </a:rPr>
              <a:t>Maven Pro Black</a:t>
            </a:r>
            <a:endParaRPr lang="en-US" b="0" i="0" dirty="0">
              <a:solidFill>
                <a:schemeClr val="tx1"/>
              </a:solidFill>
              <a:latin typeface="Maven Pro Black"/>
              <a:cs typeface="Maven Pro Black"/>
            </a:endParaRPr>
          </a:p>
        </p:txBody>
      </p:sp>
      <p:pic>
        <p:nvPicPr>
          <p:cNvPr id="12" name="Picture 11" descr="Screen Shot 2014-02-27 at 10.42.0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790" y="3421208"/>
            <a:ext cx="2382544" cy="16304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2196720"/>
            <a:ext cx="9144000" cy="12571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919961" y="685133"/>
            <a:ext cx="534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 smtClean="0">
                <a:solidFill>
                  <a:schemeClr val="tx1"/>
                </a:solidFill>
                <a:latin typeface="Maven Pro Regular"/>
                <a:cs typeface="Maven Pro Regular"/>
              </a:rPr>
              <a:t>Maven Pro Regular</a:t>
            </a:r>
            <a:endParaRPr lang="en-US" b="0" i="0" dirty="0">
              <a:solidFill>
                <a:schemeClr val="tx1"/>
              </a:solidFill>
              <a:latin typeface="Maven Pro Regular"/>
              <a:cs typeface="Maven Pro Regular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919961" y="1054465"/>
            <a:ext cx="534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 smtClean="0">
                <a:solidFill>
                  <a:schemeClr val="tx1"/>
                </a:solidFill>
                <a:latin typeface="Maven Pro Medium"/>
                <a:cs typeface="Maven Pro Medium"/>
              </a:rPr>
              <a:t>Maven Pro Medium</a:t>
            </a:r>
            <a:endParaRPr lang="en-US" b="0" i="0" dirty="0">
              <a:solidFill>
                <a:schemeClr val="tx1"/>
              </a:solidFill>
              <a:latin typeface="Maven Pro Medium"/>
              <a:cs typeface="Maven Pro Medium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919961" y="1423797"/>
            <a:ext cx="534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chemeClr val="tx1"/>
                </a:solidFill>
                <a:latin typeface="Maven Pro Bold"/>
                <a:cs typeface="Maven Pro Bold"/>
              </a:rPr>
              <a:t>Maven Pro Bold</a:t>
            </a:r>
            <a:endParaRPr lang="en-US" b="1" i="0" dirty="0">
              <a:solidFill>
                <a:schemeClr val="tx1"/>
              </a:solidFill>
              <a:latin typeface="Maven Pro Bold"/>
              <a:cs typeface="Maven Pro Bold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19961" y="1793129"/>
            <a:ext cx="534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 smtClean="0">
                <a:solidFill>
                  <a:schemeClr val="tx1"/>
                </a:solidFill>
                <a:latin typeface="Maven Pro Black"/>
                <a:cs typeface="Maven Pro Black"/>
              </a:rPr>
              <a:t>Maven Pro Black</a:t>
            </a:r>
            <a:endParaRPr lang="en-US" b="0" i="0" dirty="0">
              <a:solidFill>
                <a:schemeClr val="tx1"/>
              </a:solidFill>
              <a:latin typeface="Maven Pro Black"/>
              <a:cs typeface="Maven Pro Black"/>
            </a:endParaRPr>
          </a:p>
        </p:txBody>
      </p:sp>
      <p:pic>
        <p:nvPicPr>
          <p:cNvPr id="17" name="Picture 16" descr="Screen Shot 2014-02-27 at 10.42.00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790" y="3421208"/>
            <a:ext cx="2382544" cy="1630428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2196720"/>
            <a:ext cx="9144000" cy="12571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ven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00580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Add 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2911-D0DF-FD4E-940C-5BA33DC2F8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958834"/>
            <a:ext cx="42808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rgbClr val="91ADC4"/>
                </a:solidFill>
                <a:latin typeface="Maven Pro Regular"/>
                <a:cs typeface="Maven Pro Regular"/>
              </a:rPr>
              <a:t>©</a:t>
            </a:r>
            <a:r>
              <a:rPr lang="en-US" sz="600" dirty="0" err="1" smtClean="0">
                <a:solidFill>
                  <a:srgbClr val="91ADC4"/>
                </a:solidFill>
                <a:latin typeface="Maven Pro Regular"/>
                <a:cs typeface="Maven Pro Regular"/>
              </a:rPr>
              <a:t>deltaDNA</a:t>
            </a:r>
            <a:r>
              <a:rPr lang="en-US" sz="600" dirty="0" smtClean="0">
                <a:solidFill>
                  <a:srgbClr val="91ADC4"/>
                </a:solidFill>
                <a:latin typeface="Maven Pro Regular"/>
                <a:cs typeface="Maven Pro Regular"/>
              </a:rPr>
              <a:t>. </a:t>
            </a:r>
            <a:r>
              <a:rPr lang="en-US" sz="600" dirty="0" err="1" smtClean="0">
                <a:solidFill>
                  <a:srgbClr val="91ADC4"/>
                </a:solidFill>
                <a:latin typeface="Maven Pro Regular"/>
                <a:cs typeface="Maven Pro Regular"/>
              </a:rPr>
              <a:t>deltaDNA</a:t>
            </a:r>
            <a:r>
              <a:rPr lang="en-US" sz="600" dirty="0" smtClean="0">
                <a:solidFill>
                  <a:srgbClr val="91ADC4"/>
                </a:solidFill>
                <a:latin typeface="Maven Pro Regular"/>
                <a:cs typeface="Maven Pro Regular"/>
              </a:rPr>
              <a:t> is a trading name of </a:t>
            </a:r>
            <a:r>
              <a:rPr lang="en-US" sz="600" dirty="0" err="1" smtClean="0">
                <a:solidFill>
                  <a:srgbClr val="91ADC4"/>
                </a:solidFill>
                <a:latin typeface="Maven Pro Regular"/>
                <a:cs typeface="Maven Pro Regular"/>
              </a:rPr>
              <a:t>GamesAnalytics</a:t>
            </a:r>
            <a:r>
              <a:rPr lang="en-US" sz="600" dirty="0" smtClean="0">
                <a:solidFill>
                  <a:srgbClr val="91ADC4"/>
                </a:solidFill>
                <a:latin typeface="Maven Pro Regular"/>
                <a:cs typeface="Maven Pro Regular"/>
              </a:rPr>
              <a:t> Ltd.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4958834"/>
            <a:ext cx="42808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rgbClr val="91ADC4"/>
                </a:solidFill>
                <a:latin typeface="Maven Pro Regular"/>
                <a:cs typeface="Maven Pro Regular"/>
              </a:rPr>
              <a:t>©</a:t>
            </a:r>
            <a:r>
              <a:rPr lang="en-US" sz="600" dirty="0" err="1" smtClean="0">
                <a:solidFill>
                  <a:srgbClr val="91ADC4"/>
                </a:solidFill>
                <a:latin typeface="Maven Pro Regular"/>
                <a:cs typeface="Maven Pro Regular"/>
              </a:rPr>
              <a:t>deltaDNA</a:t>
            </a:r>
            <a:r>
              <a:rPr lang="en-US" sz="600" dirty="0" smtClean="0">
                <a:solidFill>
                  <a:srgbClr val="91ADC4"/>
                </a:solidFill>
                <a:latin typeface="Maven Pro Regular"/>
                <a:cs typeface="Maven Pro Regular"/>
              </a:rPr>
              <a:t>. </a:t>
            </a:r>
            <a:r>
              <a:rPr lang="en-US" sz="600" dirty="0" err="1" smtClean="0">
                <a:solidFill>
                  <a:srgbClr val="91ADC4"/>
                </a:solidFill>
                <a:latin typeface="Maven Pro Regular"/>
                <a:cs typeface="Maven Pro Regular"/>
              </a:rPr>
              <a:t>deltaDNA</a:t>
            </a:r>
            <a:r>
              <a:rPr lang="en-US" sz="600" dirty="0" smtClean="0">
                <a:solidFill>
                  <a:srgbClr val="91ADC4"/>
                </a:solidFill>
                <a:latin typeface="Maven Pro Regular"/>
                <a:cs typeface="Maven Pro Regular"/>
              </a:rPr>
              <a:t> is a trading name of </a:t>
            </a:r>
            <a:r>
              <a:rPr lang="en-US" sz="600" dirty="0" err="1" smtClean="0">
                <a:solidFill>
                  <a:srgbClr val="91ADC4"/>
                </a:solidFill>
                <a:latin typeface="Maven Pro Regular"/>
                <a:cs typeface="Maven Pro Regular"/>
              </a:rPr>
              <a:t>GamesAnalytics</a:t>
            </a:r>
            <a:r>
              <a:rPr lang="en-US" sz="600" dirty="0" smtClean="0">
                <a:solidFill>
                  <a:srgbClr val="91ADC4"/>
                </a:solidFill>
                <a:latin typeface="Maven Pro Regular"/>
                <a:cs typeface="Maven Pro Regular"/>
              </a:rPr>
              <a:t> Ltd.</a:t>
            </a:r>
          </a:p>
        </p:txBody>
      </p:sp>
    </p:spTree>
    <p:extLst>
      <p:ext uri="{BB962C8B-B14F-4D97-AF65-F5344CB8AC3E}">
        <p14:creationId xmlns:p14="http://schemas.microsoft.com/office/powerpoint/2010/main" val="305408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2911-D0DF-FD4E-940C-5BA33DC2F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12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44357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aven Pro Regular"/>
              </a:rPr>
              <a:t>`</a:t>
            </a:r>
            <a:endParaRPr lang="en-US" dirty="0">
              <a:latin typeface="Maven Pr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383750"/>
          </a:xfrm>
        </p:spPr>
        <p:txBody>
          <a:bodyPr anchor="t">
            <a:normAutofit/>
          </a:bodyPr>
          <a:lstStyle>
            <a:lvl1pPr algn="l">
              <a:defRPr sz="16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88538"/>
            <a:ext cx="3008313" cy="40060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2911-D0DF-FD4E-940C-5BA33DC2F8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44357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aven Pro Regular"/>
              </a:rPr>
              <a:t>`</a:t>
            </a:r>
            <a:endParaRPr lang="en-US" dirty="0">
              <a:latin typeface="Maven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9031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2911-D0DF-FD4E-940C-5BA33DC2F8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0221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ven Pro Regular"/>
            </a:endParaRPr>
          </a:p>
        </p:txBody>
      </p:sp>
      <p:pic>
        <p:nvPicPr>
          <p:cNvPr id="10" name="Picture 9" descr="deltaDNA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8" y="4175512"/>
            <a:ext cx="2015754" cy="820464"/>
          </a:xfrm>
          <a:prstGeom prst="rect">
            <a:avLst/>
          </a:prstGeom>
        </p:spPr>
      </p:pic>
      <p:pic>
        <p:nvPicPr>
          <p:cNvPr id="12" name="Picture 11" descr="Slider_pg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t="41162" r="6874" b="41359"/>
          <a:stretch/>
        </p:blipFill>
        <p:spPr>
          <a:xfrm>
            <a:off x="820185" y="1769900"/>
            <a:ext cx="7209854" cy="615813"/>
          </a:xfrm>
          <a:prstGeom prst="rect">
            <a:avLst/>
          </a:prstGeom>
        </p:spPr>
      </p:pic>
      <p:pic>
        <p:nvPicPr>
          <p:cNvPr id="13" name="Picture 12" descr="url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9"/>
          <a:stretch/>
        </p:blipFill>
        <p:spPr>
          <a:xfrm>
            <a:off x="284976" y="4450074"/>
            <a:ext cx="1349104" cy="267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07631" y="4391612"/>
            <a:ext cx="239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2"/>
                </a:solidFill>
                <a:latin typeface="Maven Pro Regular"/>
                <a:cs typeface="Maven Pro Regular"/>
              </a:rPr>
              <a:t>Your.Name@deltaDNA.com</a:t>
            </a:r>
            <a:endParaRPr lang="en-US" sz="1400" dirty="0">
              <a:solidFill>
                <a:schemeClr val="tx2"/>
              </a:solidFill>
              <a:latin typeface="Maven Pro Regular"/>
              <a:cs typeface="Maven Pro Regular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013282"/>
            <a:ext cx="9144000" cy="457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ven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5911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nt u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2911-D0DF-FD4E-940C-5BA33DC2F8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919961" y="685133"/>
            <a:ext cx="534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 smtClean="0">
                <a:solidFill>
                  <a:schemeClr val="tx1"/>
                </a:solidFill>
                <a:latin typeface="Maven Pro Regular"/>
                <a:cs typeface="Maven Pro Regular"/>
              </a:rPr>
              <a:t>Maven Pro Regular</a:t>
            </a:r>
            <a:endParaRPr lang="en-US" b="0" i="0" dirty="0">
              <a:solidFill>
                <a:schemeClr val="tx1"/>
              </a:solidFill>
              <a:latin typeface="Maven Pro Regular"/>
              <a:cs typeface="Maven Pro Regular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919961" y="1054465"/>
            <a:ext cx="534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 smtClean="0">
                <a:solidFill>
                  <a:schemeClr val="tx1"/>
                </a:solidFill>
                <a:latin typeface="Maven Pro Medium"/>
                <a:cs typeface="Maven Pro Medium"/>
              </a:rPr>
              <a:t>Maven Pro Medium</a:t>
            </a:r>
            <a:endParaRPr lang="en-US" b="0" i="0" dirty="0">
              <a:solidFill>
                <a:schemeClr val="tx1"/>
              </a:solidFill>
              <a:latin typeface="Maven Pro Medium"/>
              <a:cs typeface="Maven Pro Medium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919961" y="1423797"/>
            <a:ext cx="534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chemeClr val="tx1"/>
                </a:solidFill>
                <a:latin typeface="Maven Pro Bold"/>
                <a:cs typeface="Maven Pro Bold"/>
              </a:rPr>
              <a:t>Maven Pro Bold</a:t>
            </a:r>
            <a:endParaRPr lang="en-US" b="1" i="0" dirty="0">
              <a:solidFill>
                <a:schemeClr val="tx1"/>
              </a:solidFill>
              <a:latin typeface="Maven Pro Bold"/>
              <a:cs typeface="Maven Pro Bold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919961" y="1793129"/>
            <a:ext cx="534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 smtClean="0">
                <a:solidFill>
                  <a:schemeClr val="tx1"/>
                </a:solidFill>
                <a:latin typeface="Maven Pro Black"/>
                <a:cs typeface="Maven Pro Black"/>
              </a:rPr>
              <a:t>Maven Pro Black</a:t>
            </a:r>
            <a:endParaRPr lang="en-US" b="0" i="0" dirty="0">
              <a:solidFill>
                <a:schemeClr val="tx1"/>
              </a:solidFill>
              <a:latin typeface="Maven Pro Black"/>
              <a:cs typeface="Maven Pro Black"/>
            </a:endParaRPr>
          </a:p>
        </p:txBody>
      </p:sp>
      <p:pic>
        <p:nvPicPr>
          <p:cNvPr id="12" name="Picture 11" descr="Screen Shot 2014-02-27 at 10.42.00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790" y="3421208"/>
            <a:ext cx="2382544" cy="163042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196720"/>
            <a:ext cx="9144000" cy="12571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ven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00580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_opt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9487" cy="408391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076390" y="1813739"/>
            <a:ext cx="4714488" cy="1099556"/>
          </a:xfrm>
        </p:spPr>
        <p:txBody>
          <a:bodyPr anchor="t">
            <a:noAutofit/>
          </a:bodyPr>
          <a:lstStyle>
            <a:lvl1pPr algn="l">
              <a:defRPr sz="3200" b="0" cap="all"/>
            </a:lvl1pPr>
          </a:lstStyle>
          <a:p>
            <a:r>
              <a:rPr lang="en-US" dirty="0" smtClean="0"/>
              <a:t>ADD TITLE HERE IN UPPERCASE</a:t>
            </a:r>
            <a:endParaRPr lang="en-US" dirty="0"/>
          </a:p>
        </p:txBody>
      </p:sp>
      <p:pic>
        <p:nvPicPr>
          <p:cNvPr id="10" name="Picture 9" descr="deltaDNA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083918"/>
            <a:ext cx="2261871" cy="92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86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text lef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_opt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9487" cy="362414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2147" y="1528762"/>
            <a:ext cx="3246244" cy="2095383"/>
          </a:xfrm>
        </p:spPr>
        <p:txBody>
          <a:bodyPr anchor="t">
            <a:noAutofit/>
          </a:bodyPr>
          <a:lstStyle>
            <a:lvl1pPr algn="r">
              <a:defRPr sz="3200" b="0" cap="all"/>
            </a:lvl1pPr>
          </a:lstStyle>
          <a:p>
            <a:r>
              <a:rPr lang="en-US" dirty="0" smtClean="0"/>
              <a:t>ADD TITLE HERE IN UPPERCASE</a:t>
            </a:r>
            <a:endParaRPr lang="en-US" dirty="0"/>
          </a:p>
        </p:txBody>
      </p:sp>
      <p:pic>
        <p:nvPicPr>
          <p:cNvPr id="10" name="Picture 9" descr="deltaDNA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083918"/>
            <a:ext cx="2261871" cy="92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4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eltaDNA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083918"/>
            <a:ext cx="2261871" cy="920642"/>
          </a:xfrm>
          <a:prstGeom prst="rect">
            <a:avLst/>
          </a:prstGeom>
        </p:spPr>
      </p:pic>
      <p:pic>
        <p:nvPicPr>
          <p:cNvPr id="5" name="Picture 4" descr="cover_opt3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9487" cy="366131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32780" y="1448227"/>
            <a:ext cx="4454294" cy="1099556"/>
          </a:xfrm>
        </p:spPr>
        <p:txBody>
          <a:bodyPr anchor="t">
            <a:noAutofit/>
          </a:bodyPr>
          <a:lstStyle>
            <a:lvl1pPr algn="l">
              <a:defRPr sz="3200" b="0" cap="all"/>
            </a:lvl1pPr>
          </a:lstStyle>
          <a:p>
            <a:r>
              <a:rPr lang="en-US" dirty="0" smtClean="0"/>
              <a:t>ADD TITLE HERE IN UPPERCASE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4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text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2911-D0DF-FD4E-940C-5BA33DC2F86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9486" cy="299224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2725853"/>
            <a:ext cx="9144000" cy="745002"/>
          </a:xfrm>
        </p:spPr>
        <p:txBody>
          <a:bodyPr anchor="t">
            <a:noAutofit/>
          </a:bodyPr>
          <a:lstStyle>
            <a:lvl1pPr algn="ctr">
              <a:defRPr sz="3200" b="0" cap="all"/>
            </a:lvl1pPr>
          </a:lstStyle>
          <a:p>
            <a:r>
              <a:rPr lang="en-US" dirty="0" smtClean="0"/>
              <a:t>ADD TITLE HERE IN UPPERCASE</a:t>
            </a:r>
            <a:endParaRPr lang="en-US" dirty="0"/>
          </a:p>
        </p:txBody>
      </p:sp>
      <p:pic>
        <p:nvPicPr>
          <p:cNvPr id="11" name="Picture 10" descr="deltaDNA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083918"/>
            <a:ext cx="2261871" cy="92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44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_opt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1"/>
          <a:stretch/>
        </p:blipFill>
        <p:spPr>
          <a:xfrm>
            <a:off x="0" y="0"/>
            <a:ext cx="9139487" cy="408391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076390" y="1813739"/>
            <a:ext cx="4714488" cy="1099556"/>
          </a:xfrm>
        </p:spPr>
        <p:txBody>
          <a:bodyPr anchor="t">
            <a:noAutofit/>
          </a:bodyPr>
          <a:lstStyle>
            <a:lvl1pPr algn="l">
              <a:defRPr sz="3200" b="0" cap="all"/>
            </a:lvl1pPr>
          </a:lstStyle>
          <a:p>
            <a:r>
              <a:rPr lang="en-US" dirty="0" smtClean="0"/>
              <a:t>ADD TITLE HERE IN UPPERCASE</a:t>
            </a:r>
            <a:endParaRPr lang="en-US" dirty="0"/>
          </a:p>
        </p:txBody>
      </p:sp>
      <p:pic>
        <p:nvPicPr>
          <p:cNvPr id="10" name="Picture 9" descr="deltaDNA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83918"/>
            <a:ext cx="2261871" cy="920642"/>
          </a:xfrm>
          <a:prstGeom prst="rect">
            <a:avLst/>
          </a:prstGeom>
        </p:spPr>
      </p:pic>
      <p:pic>
        <p:nvPicPr>
          <p:cNvPr id="5" name="Picture 4" descr="cover_opt1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9487" cy="4083918"/>
          </a:xfrm>
          <a:prstGeom prst="rect">
            <a:avLst/>
          </a:prstGeom>
        </p:spPr>
      </p:pic>
      <p:pic>
        <p:nvPicPr>
          <p:cNvPr id="6" name="Picture 5" descr="deltaDNA_logo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083918"/>
            <a:ext cx="2261871" cy="92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86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text lef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_opt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40"/>
          <a:stretch/>
        </p:blipFill>
        <p:spPr>
          <a:xfrm>
            <a:off x="0" y="0"/>
            <a:ext cx="9139487" cy="362414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2147" y="1528762"/>
            <a:ext cx="3246244" cy="2095383"/>
          </a:xfrm>
        </p:spPr>
        <p:txBody>
          <a:bodyPr anchor="t">
            <a:noAutofit/>
          </a:bodyPr>
          <a:lstStyle>
            <a:lvl1pPr algn="r">
              <a:defRPr sz="3200" b="0" cap="all"/>
            </a:lvl1pPr>
          </a:lstStyle>
          <a:p>
            <a:r>
              <a:rPr lang="en-US" dirty="0" smtClean="0"/>
              <a:t>ADD TITLE HERE IN UPPERCASE</a:t>
            </a:r>
            <a:endParaRPr lang="en-US" dirty="0"/>
          </a:p>
        </p:txBody>
      </p:sp>
      <p:pic>
        <p:nvPicPr>
          <p:cNvPr id="10" name="Picture 9" descr="deltaDNA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83918"/>
            <a:ext cx="2261871" cy="920642"/>
          </a:xfrm>
          <a:prstGeom prst="rect">
            <a:avLst/>
          </a:prstGeom>
        </p:spPr>
      </p:pic>
      <p:pic>
        <p:nvPicPr>
          <p:cNvPr id="5" name="Picture 4" descr="cover_opt2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9487" cy="3624145"/>
          </a:xfrm>
          <a:prstGeom prst="rect">
            <a:avLst/>
          </a:prstGeom>
        </p:spPr>
      </p:pic>
      <p:pic>
        <p:nvPicPr>
          <p:cNvPr id="6" name="Picture 5" descr="deltaDNA_logo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083918"/>
            <a:ext cx="2261871" cy="92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4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text lef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_opt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16"/>
          <a:stretch/>
        </p:blipFill>
        <p:spPr>
          <a:xfrm>
            <a:off x="0" y="0"/>
            <a:ext cx="9139487" cy="366131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32780" y="1448227"/>
            <a:ext cx="4454294" cy="1099556"/>
          </a:xfrm>
        </p:spPr>
        <p:txBody>
          <a:bodyPr anchor="t">
            <a:noAutofit/>
          </a:bodyPr>
          <a:lstStyle>
            <a:lvl1pPr algn="l">
              <a:defRPr sz="3200" b="0" cap="all"/>
            </a:lvl1pPr>
          </a:lstStyle>
          <a:p>
            <a:r>
              <a:rPr lang="en-US" dirty="0" smtClean="0"/>
              <a:t>ADD TITLE HERE IN UPPERCASE</a:t>
            </a:r>
            <a:endParaRPr lang="en-US" dirty="0"/>
          </a:p>
        </p:txBody>
      </p:sp>
      <p:pic>
        <p:nvPicPr>
          <p:cNvPr id="7" name="Picture 6" descr="deltaDNA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83918"/>
            <a:ext cx="2261871" cy="92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30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text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2911-D0DF-FD4E-940C-5BA33DC2F86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25"/>
          <a:stretch/>
        </p:blipFill>
        <p:spPr>
          <a:xfrm>
            <a:off x="0" y="0"/>
            <a:ext cx="9139486" cy="299224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2725853"/>
            <a:ext cx="9144000" cy="745002"/>
          </a:xfrm>
        </p:spPr>
        <p:txBody>
          <a:bodyPr anchor="t">
            <a:noAutofit/>
          </a:bodyPr>
          <a:lstStyle>
            <a:lvl1pPr algn="ctr">
              <a:defRPr sz="3200" b="0" cap="all"/>
            </a:lvl1pPr>
          </a:lstStyle>
          <a:p>
            <a:r>
              <a:rPr lang="en-US" dirty="0" smtClean="0"/>
              <a:t>ADD TITLE HERE IN UPPERCASE</a:t>
            </a:r>
            <a:endParaRPr lang="en-US" dirty="0"/>
          </a:p>
        </p:txBody>
      </p:sp>
      <p:pic>
        <p:nvPicPr>
          <p:cNvPr id="11" name="Picture 10" descr="deltaDNA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83918"/>
            <a:ext cx="2261871" cy="920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9486" cy="2992244"/>
          </a:xfrm>
          <a:prstGeom prst="rect">
            <a:avLst/>
          </a:prstGeom>
        </p:spPr>
      </p:pic>
      <p:pic>
        <p:nvPicPr>
          <p:cNvPr id="10" name="Picture 9" descr="deltaDNA_logo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083918"/>
            <a:ext cx="2261871" cy="92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44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Add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2911-D0DF-FD4E-940C-5BA33DC2F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03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363517"/>
            <a:ext cx="7772400" cy="1021556"/>
          </a:xfrm>
        </p:spPr>
        <p:txBody>
          <a:bodyPr anchor="t">
            <a:no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ADD SLIDE TITLE IN UPPERCASE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38377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3A7B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2911-D0DF-FD4E-940C-5BA33DC2F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Add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2911-D0DF-FD4E-940C-5BA33DC2F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7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6247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2911-D0DF-FD4E-940C-5BA33DC2F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92438"/>
            <a:ext cx="8229600" cy="461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Add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39330"/>
            <a:ext cx="8229600" cy="3501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02459" y="4823018"/>
            <a:ext cx="307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2"/>
                </a:solidFill>
                <a:latin typeface="Maven Pro Regular"/>
                <a:cs typeface="Maven Pro Regular"/>
              </a:defRPr>
            </a:lvl1pPr>
          </a:lstStyle>
          <a:p>
            <a:fld id="{E88F2911-D0DF-FD4E-940C-5BA33DC2F8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67921"/>
            <a:ext cx="9144000" cy="457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ven Pro Regular"/>
            </a:endParaRPr>
          </a:p>
        </p:txBody>
      </p:sp>
      <p:pic>
        <p:nvPicPr>
          <p:cNvPr id="10" name="Picture 9" descr="deltaDNA_logo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62"/>
            <a:ext cx="1641108" cy="667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958834"/>
            <a:ext cx="42808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rgbClr val="91ADC4"/>
                </a:solidFill>
                <a:latin typeface="Maven Pro Regular"/>
                <a:cs typeface="Maven Pro Regular"/>
              </a:rPr>
              <a:t>©</a:t>
            </a:r>
            <a:r>
              <a:rPr lang="en-US" sz="600" dirty="0" err="1" smtClean="0">
                <a:solidFill>
                  <a:srgbClr val="91ADC4"/>
                </a:solidFill>
                <a:latin typeface="Maven Pro Regular"/>
                <a:cs typeface="Maven Pro Regular"/>
              </a:rPr>
              <a:t>deltaDNA</a:t>
            </a:r>
            <a:r>
              <a:rPr lang="en-US" sz="600" dirty="0" smtClean="0">
                <a:solidFill>
                  <a:srgbClr val="91ADC4"/>
                </a:solidFill>
                <a:latin typeface="Maven Pro Regular"/>
                <a:cs typeface="Maven Pro Regular"/>
              </a:rPr>
              <a:t>. </a:t>
            </a:r>
            <a:r>
              <a:rPr lang="en-US" sz="600" dirty="0" err="1" smtClean="0">
                <a:solidFill>
                  <a:srgbClr val="91ADC4"/>
                </a:solidFill>
                <a:latin typeface="Maven Pro Regular"/>
                <a:cs typeface="Maven Pro Regular"/>
              </a:rPr>
              <a:t>deltaDNA</a:t>
            </a:r>
            <a:r>
              <a:rPr lang="en-US" sz="600" dirty="0" smtClean="0">
                <a:solidFill>
                  <a:srgbClr val="91ADC4"/>
                </a:solidFill>
                <a:latin typeface="Maven Pro Regular"/>
                <a:cs typeface="Maven Pro Regular"/>
              </a:rPr>
              <a:t> is a trading name of </a:t>
            </a:r>
            <a:r>
              <a:rPr lang="en-US" sz="600" dirty="0" err="1" smtClean="0">
                <a:solidFill>
                  <a:srgbClr val="91ADC4"/>
                </a:solidFill>
                <a:latin typeface="Maven Pro Regular"/>
                <a:cs typeface="Maven Pro Regular"/>
              </a:rPr>
              <a:t>GamesAnalytics</a:t>
            </a:r>
            <a:r>
              <a:rPr lang="en-US" sz="600" dirty="0" smtClean="0">
                <a:solidFill>
                  <a:srgbClr val="91ADC4"/>
                </a:solidFill>
                <a:latin typeface="Maven Pro Regular"/>
                <a:cs typeface="Maven Pro Regular"/>
              </a:rPr>
              <a:t> Ltd.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7921"/>
            <a:ext cx="9144000" cy="457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ven Pro Regular"/>
            </a:endParaRPr>
          </a:p>
        </p:txBody>
      </p:sp>
      <p:pic>
        <p:nvPicPr>
          <p:cNvPr id="11" name="Picture 10" descr="deltaDNA_logo.png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4862"/>
            <a:ext cx="1641108" cy="66797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4958834"/>
            <a:ext cx="42808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rgbClr val="91ADC4"/>
                </a:solidFill>
                <a:latin typeface="Maven Pro Regular"/>
                <a:cs typeface="Maven Pro Regular"/>
              </a:rPr>
              <a:t>©</a:t>
            </a:r>
            <a:r>
              <a:rPr lang="en-US" sz="600" dirty="0" err="1" smtClean="0">
                <a:solidFill>
                  <a:srgbClr val="91ADC4"/>
                </a:solidFill>
                <a:latin typeface="Maven Pro Regular"/>
                <a:cs typeface="Maven Pro Regular"/>
              </a:rPr>
              <a:t>deltaDNA</a:t>
            </a:r>
            <a:r>
              <a:rPr lang="en-US" sz="600" dirty="0" smtClean="0">
                <a:solidFill>
                  <a:srgbClr val="91ADC4"/>
                </a:solidFill>
                <a:latin typeface="Maven Pro Regular"/>
                <a:cs typeface="Maven Pro Regular"/>
              </a:rPr>
              <a:t>. </a:t>
            </a:r>
            <a:r>
              <a:rPr lang="en-US" sz="600" dirty="0" err="1" smtClean="0">
                <a:solidFill>
                  <a:srgbClr val="91ADC4"/>
                </a:solidFill>
                <a:latin typeface="Maven Pro Regular"/>
                <a:cs typeface="Maven Pro Regular"/>
              </a:rPr>
              <a:t>deltaDNA</a:t>
            </a:r>
            <a:r>
              <a:rPr lang="en-US" sz="600" dirty="0" smtClean="0">
                <a:solidFill>
                  <a:srgbClr val="91ADC4"/>
                </a:solidFill>
                <a:latin typeface="Maven Pro Regular"/>
                <a:cs typeface="Maven Pro Regular"/>
              </a:rPr>
              <a:t> is a trading name of </a:t>
            </a:r>
            <a:r>
              <a:rPr lang="en-US" sz="600" dirty="0" err="1" smtClean="0">
                <a:solidFill>
                  <a:srgbClr val="91ADC4"/>
                </a:solidFill>
                <a:latin typeface="Maven Pro Regular"/>
                <a:cs typeface="Maven Pro Regular"/>
              </a:rPr>
              <a:t>GamesAnalytics</a:t>
            </a:r>
            <a:r>
              <a:rPr lang="en-US" sz="600" dirty="0" smtClean="0">
                <a:solidFill>
                  <a:srgbClr val="91ADC4"/>
                </a:solidFill>
                <a:latin typeface="Maven Pro Regular"/>
                <a:cs typeface="Maven Pro Regular"/>
              </a:rPr>
              <a:t> Ltd.</a:t>
            </a:r>
          </a:p>
        </p:txBody>
      </p:sp>
    </p:spTree>
    <p:extLst>
      <p:ext uri="{BB962C8B-B14F-4D97-AF65-F5344CB8AC3E}">
        <p14:creationId xmlns:p14="http://schemas.microsoft.com/office/powerpoint/2010/main" val="324773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649" r:id="rId14"/>
    <p:sldLayoutId id="2147483658" r:id="rId15"/>
    <p:sldLayoutId id="2147483659" r:id="rId16"/>
    <p:sldLayoutId id="2147483664" r:id="rId17"/>
    <p:sldLayoutId id="2147483657" r:id="rId1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Maven Pro Regular"/>
          <a:ea typeface="+mj-ea"/>
          <a:cs typeface="Maven Pr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22"/>
        </a:buBlip>
        <a:defRPr sz="2000" kern="1200">
          <a:solidFill>
            <a:srgbClr val="546B7F"/>
          </a:solidFill>
          <a:latin typeface="Maven Pro Regular"/>
          <a:ea typeface="+mn-ea"/>
          <a:cs typeface="Maven Pro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546B7F"/>
          </a:solidFill>
          <a:latin typeface="Maven Pro Regular"/>
          <a:ea typeface="+mn-ea"/>
          <a:cs typeface="Maven Pro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546B7F"/>
          </a:solidFill>
          <a:latin typeface="Maven Pro Regular"/>
          <a:ea typeface="+mn-ea"/>
          <a:cs typeface="Maven Pro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⎔"/>
        <a:defRPr sz="1400" kern="1200">
          <a:solidFill>
            <a:srgbClr val="546B7F"/>
          </a:solidFill>
          <a:latin typeface="Maven Pro Regular"/>
          <a:ea typeface="+mn-ea"/>
          <a:cs typeface="Maven Pro Regular"/>
        </a:defRPr>
      </a:lvl4pPr>
      <a:lvl5pPr marL="2057400" indent="-228600" algn="l" defTabSz="457200" rtl="0" eaLnBrk="1" latinLnBrk="0" hangingPunct="1">
        <a:spcBef>
          <a:spcPct val="20000"/>
        </a:spcBef>
        <a:buSzPct val="50000"/>
        <a:buFont typeface="Wingdings" charset="2"/>
        <a:buChar char=""/>
        <a:defRPr sz="1400" kern="1200">
          <a:solidFill>
            <a:srgbClr val="546B7F"/>
          </a:solidFill>
          <a:latin typeface="Maven Pro Regular"/>
          <a:ea typeface="+mn-ea"/>
          <a:cs typeface="Maven Pro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hurl.it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199" y="1680920"/>
            <a:ext cx="5358244" cy="1847195"/>
          </a:xfrm>
        </p:spPr>
        <p:txBody>
          <a:bodyPr/>
          <a:lstStyle/>
          <a:p>
            <a:r>
              <a:rPr lang="en-US" dirty="0" smtClean="0"/>
              <a:t>WEBINAR</a:t>
            </a:r>
            <a:br>
              <a:rPr lang="en-US" dirty="0" smtClean="0"/>
            </a:br>
            <a:r>
              <a:rPr lang="en-US" dirty="0" smtClean="0"/>
              <a:t>   	</a:t>
            </a:r>
            <a:r>
              <a:rPr lang="en-US" sz="2400" dirty="0" smtClean="0">
                <a:solidFill>
                  <a:srgbClr val="91ADC4"/>
                </a:solidFill>
              </a:rPr>
              <a:t>Revenue validation</a:t>
            </a:r>
            <a:endParaRPr lang="en-US" sz="2400" dirty="0">
              <a:solidFill>
                <a:srgbClr val="91AD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Revenue Validation Overview</a:t>
            </a:r>
          </a:p>
          <a:p>
            <a:r>
              <a:rPr lang="en-GB" dirty="0" smtClean="0"/>
              <a:t>Revenue </a:t>
            </a:r>
            <a:r>
              <a:rPr lang="en-GB" smtClean="0"/>
              <a:t>Validation Process</a:t>
            </a:r>
            <a:r>
              <a:rPr lang="en-GB" dirty="0" smtClean="0"/>
              <a:t>.</a:t>
            </a:r>
          </a:p>
          <a:p>
            <a:r>
              <a:rPr lang="en-GB" dirty="0" smtClean="0"/>
              <a:t>Apple - App Store Configuration</a:t>
            </a:r>
          </a:p>
          <a:p>
            <a:r>
              <a:rPr lang="en-GB" dirty="0" smtClean="0"/>
              <a:t>Transaction Event</a:t>
            </a:r>
          </a:p>
          <a:p>
            <a:r>
              <a:rPr lang="en-GB" dirty="0" smtClean="0"/>
              <a:t>QA</a:t>
            </a:r>
          </a:p>
          <a:p>
            <a:r>
              <a:rPr lang="en-GB" dirty="0" smtClean="0"/>
              <a:t>Data Structure</a:t>
            </a:r>
          </a:p>
          <a:p>
            <a:r>
              <a:rPr lang="en-GB" dirty="0" smtClean="0"/>
              <a:t>Queries / Segments / Filters </a:t>
            </a:r>
          </a:p>
          <a:p>
            <a:r>
              <a:rPr lang="en-GB" dirty="0" smtClean="0"/>
              <a:t>Questions….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Revenue Validation Process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120" y="1741750"/>
            <a:ext cx="11620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580" y="1813187"/>
            <a:ext cx="8858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8" y="811862"/>
            <a:ext cx="1066448" cy="143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35" y="2524688"/>
            <a:ext cx="1956415" cy="200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012703" y="1510779"/>
            <a:ext cx="1742883" cy="230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Maven Pro Regular"/>
                <a:ea typeface="+mj-ea"/>
                <a:cs typeface="Maven Pro Regular"/>
              </a:defRPr>
            </a:lvl1pPr>
          </a:lstStyle>
          <a:p>
            <a:pPr algn="ctr"/>
            <a:r>
              <a:rPr lang="en-GB" sz="1100" dirty="0" smtClean="0"/>
              <a:t>deltaDNA platform</a:t>
            </a:r>
            <a:endParaRPr lang="en-GB" sz="11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08560" y="1510778"/>
            <a:ext cx="2055866" cy="230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Maven Pro Regular"/>
                <a:ea typeface="+mj-ea"/>
                <a:cs typeface="Maven Pro Regular"/>
              </a:defRPr>
            </a:lvl1pPr>
          </a:lstStyle>
          <a:p>
            <a:pPr algn="ctr"/>
            <a:r>
              <a:rPr lang="en-GB" sz="1100" dirty="0" smtClean="0"/>
              <a:t>Apple Receipt Validation Service</a:t>
            </a:r>
            <a:endParaRPr lang="en-GB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8" y="2524688"/>
            <a:ext cx="1344503" cy="201675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60977" y="3248072"/>
            <a:ext cx="2700242" cy="230971"/>
          </a:xfrm>
          <a:prstGeom prst="rect">
            <a:avLst/>
          </a:prstGeom>
          <a:solidFill>
            <a:schemeClr val="bg1">
              <a:alpha val="89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Maven Pro Regular"/>
                <a:ea typeface="+mj-ea"/>
                <a:cs typeface="Maven Pro Regular"/>
              </a:defRPr>
            </a:lvl1pPr>
          </a:lstStyle>
          <a:p>
            <a:pPr algn="ctr"/>
            <a:r>
              <a:rPr lang="en-GB" sz="1100" dirty="0" smtClean="0"/>
              <a:t>Game sends transaction event to deltaDNA</a:t>
            </a:r>
            <a:endParaRPr lang="en-GB" sz="1100" dirty="0"/>
          </a:p>
        </p:txBody>
      </p:sp>
      <p:cxnSp>
        <p:nvCxnSpPr>
          <p:cNvPr id="7" name="Elbow Connector 6"/>
          <p:cNvCxnSpPr/>
          <p:nvPr/>
        </p:nvCxnSpPr>
        <p:spPr>
          <a:xfrm flipV="1">
            <a:off x="3203471" y="2577510"/>
            <a:ext cx="1105788" cy="95062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2019044" y="1485133"/>
            <a:ext cx="2290215" cy="68119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28091" y="3556766"/>
            <a:ext cx="4909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1718335" y="1822662"/>
            <a:ext cx="1956415" cy="230971"/>
          </a:xfrm>
          <a:prstGeom prst="rect">
            <a:avLst/>
          </a:prstGeom>
          <a:solidFill>
            <a:schemeClr val="bg1">
              <a:alpha val="89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Maven Pro Regular"/>
                <a:ea typeface="+mj-ea"/>
                <a:cs typeface="Maven Pro Regular"/>
              </a:defRPr>
            </a:lvl1pPr>
          </a:lstStyle>
          <a:p>
            <a:pPr algn="ctr"/>
            <a:r>
              <a:rPr lang="en-GB" sz="1100" dirty="0" smtClean="0"/>
              <a:t>Game ID saved on platform</a:t>
            </a:r>
            <a:endParaRPr lang="en-GB" sz="11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596865" y="2166330"/>
            <a:ext cx="18472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5566178" y="1837167"/>
            <a:ext cx="1718337" cy="230971"/>
          </a:xfrm>
          <a:prstGeom prst="rect">
            <a:avLst/>
          </a:prstGeom>
          <a:solidFill>
            <a:schemeClr val="bg1">
              <a:alpha val="89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Maven Pro Regular"/>
                <a:ea typeface="+mj-ea"/>
                <a:cs typeface="Maven Pro Regular"/>
              </a:defRPr>
            </a:lvl1pPr>
          </a:lstStyle>
          <a:p>
            <a:pPr algn="ctr"/>
            <a:r>
              <a:rPr lang="en-GB" sz="1100" dirty="0" smtClean="0"/>
              <a:t>Valid Transaction ? </a:t>
            </a:r>
            <a:endParaRPr lang="en-GB" sz="11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566178" y="2577510"/>
            <a:ext cx="18778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5596865" y="2687116"/>
            <a:ext cx="1828800" cy="230971"/>
          </a:xfrm>
          <a:prstGeom prst="rect">
            <a:avLst/>
          </a:prstGeom>
          <a:solidFill>
            <a:schemeClr val="bg1">
              <a:alpha val="89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Maven Pro Regular"/>
                <a:ea typeface="+mj-ea"/>
                <a:cs typeface="Maven Pro Regular"/>
              </a:defRPr>
            </a:lvl1pPr>
          </a:lstStyle>
          <a:p>
            <a:pPr algn="ctr"/>
            <a:r>
              <a:rPr lang="en-GB" sz="1100" dirty="0" smtClean="0"/>
              <a:t>Validation Result</a:t>
            </a:r>
            <a:endParaRPr lang="en-GB" sz="1100" dirty="0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45477" y="4416104"/>
            <a:ext cx="3215742" cy="230971"/>
          </a:xfrm>
          <a:prstGeom prst="rect">
            <a:avLst/>
          </a:prstGeom>
          <a:solidFill>
            <a:schemeClr val="bg1">
              <a:alpha val="89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Maven Pro Regular"/>
                <a:ea typeface="+mj-ea"/>
                <a:cs typeface="Maven Pro Regular"/>
              </a:defRPr>
            </a:lvl1pPr>
          </a:lstStyle>
          <a:p>
            <a:pPr algn="ctr"/>
            <a:r>
              <a:rPr lang="en-GB" sz="1100" dirty="0" err="1" smtClean="0"/>
              <a:t>transactionReceipt</a:t>
            </a:r>
            <a:r>
              <a:rPr lang="en-GB" sz="1100" dirty="0" smtClean="0"/>
              <a:t> and </a:t>
            </a:r>
            <a:r>
              <a:rPr lang="en-GB" sz="1100" dirty="0" err="1" smtClean="0"/>
              <a:t>transactionServer</a:t>
            </a:r>
            <a:r>
              <a:rPr lang="en-GB" sz="1100" dirty="0" smtClean="0"/>
              <a:t> parameters</a:t>
            </a:r>
            <a:endParaRPr lang="en-GB" sz="11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864" y="3528139"/>
            <a:ext cx="2982540" cy="12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Elbow Connector 30"/>
          <p:cNvCxnSpPr/>
          <p:nvPr/>
        </p:nvCxnSpPr>
        <p:spPr>
          <a:xfrm rot="16200000" flipH="1">
            <a:off x="4613839" y="3200406"/>
            <a:ext cx="1178011" cy="71271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5596863" y="3248072"/>
            <a:ext cx="2982541" cy="230971"/>
          </a:xfrm>
          <a:prstGeom prst="rect">
            <a:avLst/>
          </a:prstGeom>
          <a:solidFill>
            <a:schemeClr val="bg1">
              <a:alpha val="89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Maven Pro Regular"/>
                <a:ea typeface="+mj-ea"/>
                <a:cs typeface="Maven Pro Regular"/>
              </a:defRPr>
            </a:lvl1pPr>
          </a:lstStyle>
          <a:p>
            <a:pPr algn="ctr"/>
            <a:r>
              <a:rPr lang="en-GB" sz="1100" dirty="0" smtClean="0"/>
              <a:t>Invalid revenue excluded from charts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0021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Server to Server revenue validation</a:t>
            </a:r>
          </a:p>
          <a:p>
            <a:r>
              <a:rPr lang="en-GB" dirty="0" smtClean="0"/>
              <a:t>Only genuine, verified revenue displayed in dashboards</a:t>
            </a:r>
          </a:p>
          <a:p>
            <a:r>
              <a:rPr lang="en-GB" dirty="0" smtClean="0"/>
              <a:t>Supports Apple App Store / Amazon</a:t>
            </a:r>
          </a:p>
          <a:p>
            <a:r>
              <a:rPr lang="en-GB" dirty="0" smtClean="0"/>
              <a:t>Not Currently supported on Google Play. </a:t>
            </a:r>
            <a:br>
              <a:rPr lang="en-GB" dirty="0" smtClean="0"/>
            </a:br>
            <a:r>
              <a:rPr lang="en-GB" sz="1200" dirty="0" smtClean="0"/>
              <a:t>Due to security concerns with Google implementation </a:t>
            </a:r>
          </a:p>
          <a:p>
            <a:r>
              <a:rPr lang="en-GB" dirty="0" smtClean="0"/>
              <a:t>Data can be analysed, segmented to identify hackers.</a:t>
            </a:r>
            <a:br>
              <a:rPr lang="en-GB" dirty="0" smtClean="0"/>
            </a:br>
            <a:r>
              <a:rPr lang="en-GB" sz="1200" dirty="0" smtClean="0"/>
              <a:t>Hackers could be targeted with Engage to modify their game behaviour</a:t>
            </a:r>
            <a:endParaRPr lang="en-GB" sz="900" dirty="0"/>
          </a:p>
          <a:p>
            <a:endParaRPr lang="en-GB" sz="1200" dirty="0" smtClean="0"/>
          </a:p>
          <a:p>
            <a:pPr marL="0" indent="0">
              <a:buNone/>
            </a:pP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272829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882" y="2915319"/>
            <a:ext cx="4316264" cy="100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Apple - App Store Configuration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9330"/>
            <a:ext cx="8229600" cy="883333"/>
          </a:xfrm>
        </p:spPr>
        <p:txBody>
          <a:bodyPr/>
          <a:lstStyle/>
          <a:p>
            <a:r>
              <a:rPr lang="en-GB" dirty="0" smtClean="0"/>
              <a:t>Add App Store details to your Game Details page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20" y="1510650"/>
            <a:ext cx="4430151" cy="118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9560" y="4443878"/>
            <a:ext cx="69224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Apple Validation Service URL :: https</a:t>
            </a:r>
            <a:r>
              <a:rPr lang="en-GB" sz="1400" dirty="0"/>
              <a:t>://buy.itunes.apple.com/verifyReceipt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793" y="1654356"/>
            <a:ext cx="1269225" cy="278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199816" y="4443879"/>
            <a:ext cx="28219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smtClean="0"/>
              <a:t>Apple ID for game :: e.g. 971883677</a:t>
            </a:r>
            <a:endParaRPr lang="en-GB" sz="1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72708" y="2221562"/>
            <a:ext cx="527132" cy="1116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124639" y="3752663"/>
            <a:ext cx="1338793" cy="751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970266" y="3752663"/>
            <a:ext cx="981262" cy="7518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793" y="1062073"/>
            <a:ext cx="1269225" cy="93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9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Transaction Event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Transaction event from client device includes</a:t>
            </a:r>
            <a:br>
              <a:rPr lang="en-GB" dirty="0" smtClean="0"/>
            </a:br>
            <a:r>
              <a:rPr lang="en-GB" sz="1800" dirty="0" smtClean="0"/>
              <a:t>- </a:t>
            </a:r>
            <a:r>
              <a:rPr lang="en-GB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transactionServer</a:t>
            </a:r>
            <a:r>
              <a:rPr lang="en-GB" sz="1800" dirty="0" smtClean="0"/>
              <a:t> </a:t>
            </a:r>
            <a:br>
              <a:rPr lang="en-GB" sz="1800" dirty="0" smtClean="0"/>
            </a:br>
            <a:r>
              <a:rPr lang="en-GB" sz="1800" dirty="0" smtClean="0"/>
              <a:t>- </a:t>
            </a:r>
            <a:r>
              <a:rPr lang="en-GB" sz="12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transactionReceipt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Transaction receipt is Base 64 Encoded </a:t>
            </a:r>
            <a:br>
              <a:rPr lang="en-GB" dirty="0" smtClean="0"/>
            </a:br>
            <a:r>
              <a:rPr lang="en-GB" dirty="0" smtClean="0"/>
              <a:t>receipt that was returned from Apple IAP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sz="12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639" y="1043275"/>
            <a:ext cx="2877350" cy="295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0489" y="4622732"/>
            <a:ext cx="837995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dirty="0">
                <a:latin typeface="Consolas" panose="020B0609020204030204" pitchFamily="49" charset="0"/>
                <a:cs typeface="Consolas" panose="020B0609020204030204" pitchFamily="49" charset="0"/>
              </a:rPr>
              <a:t>https://developer.apple.com/library/ios/releasenotes/General/ValidateAppStoreReceipt/Chapters/ValidateRemotely.html#//apple_ref/doc/uid/TP40010573-CH104-SW1</a:t>
            </a:r>
          </a:p>
        </p:txBody>
      </p:sp>
      <p:sp>
        <p:nvSpPr>
          <p:cNvPr id="8" name="Rectangle 7"/>
          <p:cNvSpPr/>
          <p:nvPr/>
        </p:nvSpPr>
        <p:spPr>
          <a:xfrm>
            <a:off x="380490" y="4321437"/>
            <a:ext cx="3094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Validating Receipts With the App Store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1" y="2986759"/>
            <a:ext cx="3264836" cy="120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5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Revenue Validation on DEV should be manually confirmed</a:t>
            </a:r>
            <a:br>
              <a:rPr lang="en-GB" dirty="0" smtClean="0"/>
            </a:br>
            <a:r>
              <a:rPr lang="en-GB" sz="1800" dirty="0" smtClean="0"/>
              <a:t>- </a:t>
            </a:r>
            <a:r>
              <a:rPr lang="en-GB" sz="1400" dirty="0" smtClean="0"/>
              <a:t>Apple Sandbox service doesn’t reveal Game ID in receipt</a:t>
            </a:r>
            <a:br>
              <a:rPr lang="en-GB" sz="1400" dirty="0" smtClean="0"/>
            </a:br>
            <a:endParaRPr lang="en-GB" sz="1400" dirty="0" smtClean="0"/>
          </a:p>
          <a:p>
            <a:r>
              <a:rPr lang="en-GB" sz="1400" dirty="0" smtClean="0"/>
              <a:t>Check using something like </a:t>
            </a:r>
            <a:r>
              <a:rPr lang="en-GB" sz="1400" dirty="0" smtClean="0">
                <a:hlinkClick r:id="rId2"/>
              </a:rPr>
              <a:t>http://hurl.it</a:t>
            </a:r>
            <a:r>
              <a:rPr lang="en-GB" sz="1400" dirty="0" smtClean="0"/>
              <a:t> 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sz="1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80490" y="4528116"/>
            <a:ext cx="3094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Validating Receipts With the App Store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793" y="2184743"/>
            <a:ext cx="2043590" cy="75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5382" y="4743294"/>
            <a:ext cx="837995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dirty="0">
                <a:latin typeface="Consolas" panose="020B0609020204030204" pitchFamily="49" charset="0"/>
                <a:cs typeface="Consolas" panose="020B0609020204030204" pitchFamily="49" charset="0"/>
              </a:rPr>
              <a:t>https://developer.apple.com/library/ios/releasenotes/General/ValidateAppStoreReceipt/Chapters/ValidateRemotely.html#//apple_ref/doc/uid/TP40010573-CH104-SW1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16" y="3147226"/>
            <a:ext cx="2681820" cy="13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55" y="2120809"/>
            <a:ext cx="4886911" cy="213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363662" y="2878212"/>
            <a:ext cx="673132" cy="135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63662" y="4007404"/>
            <a:ext cx="822346" cy="257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4867318" y="4522147"/>
            <a:ext cx="3928018" cy="264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Maven Pro Regular"/>
                <a:ea typeface="+mj-ea"/>
                <a:cs typeface="Maven Pro Regular"/>
              </a:defRPr>
            </a:lvl1pPr>
          </a:lstStyle>
          <a:p>
            <a:r>
              <a:rPr lang="en-GB" sz="1200" dirty="0" smtClean="0">
                <a:solidFill>
                  <a:srgbClr val="FF0000"/>
                </a:solidFill>
              </a:rPr>
              <a:t>Failed validation ! – valid receipt from a different game!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9330"/>
            <a:ext cx="8527240" cy="3501661"/>
          </a:xfrm>
        </p:spPr>
        <p:txBody>
          <a:bodyPr>
            <a:normAutofit/>
          </a:bodyPr>
          <a:lstStyle/>
          <a:p>
            <a:r>
              <a:rPr lang="en-GB" dirty="0" err="1" smtClean="0"/>
              <a:t>RevenueValidated</a:t>
            </a:r>
            <a:r>
              <a:rPr lang="en-GB" dirty="0" smtClean="0"/>
              <a:t> flag automatically appended to transaction events by event validation processor.</a:t>
            </a:r>
            <a:endParaRPr lang="en-GB" sz="12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3" y="1732175"/>
            <a:ext cx="4877834" cy="283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952804" y="1732175"/>
            <a:ext cx="3184035" cy="178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rgbClr val="546B7F"/>
                </a:solidFill>
                <a:latin typeface="Maven Pro Regular"/>
                <a:ea typeface="+mn-ea"/>
                <a:cs typeface="Maven Pro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46B7F"/>
                </a:solidFill>
                <a:latin typeface="Maven Pro Regular"/>
                <a:ea typeface="+mn-ea"/>
                <a:cs typeface="Maven Pro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546B7F"/>
                </a:solidFill>
                <a:latin typeface="Maven Pro Regular"/>
                <a:ea typeface="+mn-ea"/>
                <a:cs typeface="Maven Pro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⎔"/>
              <a:defRPr sz="1400" kern="1200">
                <a:solidFill>
                  <a:srgbClr val="546B7F"/>
                </a:solidFill>
                <a:latin typeface="Maven Pro Regular"/>
                <a:ea typeface="+mn-ea"/>
                <a:cs typeface="Maven Pro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50000"/>
              <a:buFont typeface="Wingdings" charset="2"/>
              <a:buChar char=""/>
              <a:defRPr sz="1400" kern="1200">
                <a:solidFill>
                  <a:srgbClr val="546B7F"/>
                </a:solidFill>
                <a:latin typeface="Maven Pro Regular"/>
                <a:ea typeface="+mn-ea"/>
                <a:cs typeface="Maven Pro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 smtClean="0"/>
              <a:t>RevenueValidated</a:t>
            </a:r>
            <a:endParaRPr lang="en-GB" dirty="0" smtClean="0"/>
          </a:p>
          <a:p>
            <a:r>
              <a:rPr lang="en-GB" sz="1200" dirty="0" smtClean="0"/>
              <a:t>0 – no validation performed</a:t>
            </a:r>
          </a:p>
          <a:p>
            <a:r>
              <a:rPr lang="en-GB" sz="1200" dirty="0" smtClean="0"/>
              <a:t>1 – validated successfully</a:t>
            </a:r>
          </a:p>
          <a:p>
            <a:r>
              <a:rPr lang="en-GB" sz="1200" dirty="0" smtClean="0"/>
              <a:t>2 – failed validation</a:t>
            </a:r>
            <a:br>
              <a:rPr lang="en-GB" sz="1200" dirty="0" smtClean="0"/>
            </a:br>
            <a:endParaRPr lang="en-GB" sz="1200" dirty="0" smtClean="0"/>
          </a:p>
          <a:p>
            <a:r>
              <a:rPr lang="en-GB" sz="1200" dirty="0" smtClean="0"/>
              <a:t>Only revenue validated 0 and 1 is displayed in dashboards</a:t>
            </a:r>
          </a:p>
          <a:p>
            <a:endParaRPr lang="en-GB" sz="1200" dirty="0"/>
          </a:p>
          <a:p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25213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Filters &amp; Segments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9330"/>
            <a:ext cx="8527240" cy="3761545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Build a segment based on </a:t>
            </a:r>
            <a:r>
              <a:rPr lang="en-GB" dirty="0" err="1" smtClean="0"/>
              <a:t>RevenueValidated</a:t>
            </a:r>
            <a:r>
              <a:rPr lang="en-GB" dirty="0" smtClean="0"/>
              <a:t> metric = 2 and you can isolate users who have performed an invalid transaction.</a:t>
            </a:r>
          </a:p>
          <a:p>
            <a:r>
              <a:rPr lang="en-GB" dirty="0" smtClean="0"/>
              <a:t>Use this segment to filter Measure dashboards or </a:t>
            </a:r>
            <a:r>
              <a:rPr lang="en-GB" dirty="0" err="1" smtClean="0"/>
              <a:t>Analyze</a:t>
            </a:r>
            <a:r>
              <a:rPr lang="en-GB" dirty="0" smtClean="0"/>
              <a:t> tools like Slice and Dice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r>
              <a:rPr lang="en-GB" dirty="0" smtClean="0"/>
              <a:t>With Targeting you could even modify game behaviour for Hacked Accounts!</a:t>
            </a:r>
            <a:br>
              <a:rPr lang="en-GB" dirty="0" smtClean="0"/>
            </a:br>
            <a:endParaRPr lang="en-GB" dirty="0" smtClean="0"/>
          </a:p>
          <a:p>
            <a:endParaRPr lang="en-GB" sz="1200" dirty="0"/>
          </a:p>
          <a:p>
            <a:endParaRPr lang="en-GB" sz="12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56" y="1954490"/>
            <a:ext cx="5132350" cy="203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7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taDNA_Template">
  <a:themeElements>
    <a:clrScheme name="deltaDNA">
      <a:dk1>
        <a:srgbClr val="203345"/>
      </a:dk1>
      <a:lt1>
        <a:sysClr val="window" lastClr="FFFFFF"/>
      </a:lt1>
      <a:dk2>
        <a:srgbClr val="546B7F"/>
      </a:dk2>
      <a:lt2>
        <a:srgbClr val="D9E9F5"/>
      </a:lt2>
      <a:accent1>
        <a:srgbClr val="39B1EF"/>
      </a:accent1>
      <a:accent2>
        <a:srgbClr val="F80B17"/>
      </a:accent2>
      <a:accent3>
        <a:srgbClr val="8ABA45"/>
      </a:accent3>
      <a:accent4>
        <a:srgbClr val="8D6AB7"/>
      </a:accent4>
      <a:accent5>
        <a:srgbClr val="D11172"/>
      </a:accent5>
      <a:accent6>
        <a:srgbClr val="FB821E"/>
      </a:accent6>
      <a:hlink>
        <a:srgbClr val="44A0FF"/>
      </a:hlink>
      <a:folHlink>
        <a:srgbClr val="156F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deltaDNA_Template.thmx</Template>
  <TotalTime>25875</TotalTime>
  <Words>234</Words>
  <Application>Microsoft Office PowerPoint</Application>
  <PresentationFormat>On-screen Show (16:9)</PresentationFormat>
  <Paragraphs>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deltaDNA_Template</vt:lpstr>
      <vt:lpstr>WEBINAR     Revenue validation</vt:lpstr>
      <vt:lpstr>Agenda</vt:lpstr>
      <vt:lpstr>Revenue Validation Process</vt:lpstr>
      <vt:lpstr>Overview</vt:lpstr>
      <vt:lpstr>Apple - App Store Configuration</vt:lpstr>
      <vt:lpstr>Your Transaction Event</vt:lpstr>
      <vt:lpstr>QA</vt:lpstr>
      <vt:lpstr>Data Structure</vt:lpstr>
      <vt:lpstr>Filters &amp; Segments </vt:lpstr>
    </vt:vector>
  </TitlesOfParts>
  <Company>Chemical X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deltaDNA template</dc:title>
  <dc:creator>Joanne Lacey</dc:creator>
  <cp:lastModifiedBy>Laurie McCulloch</cp:lastModifiedBy>
  <cp:revision>183</cp:revision>
  <cp:lastPrinted>2015-03-12T17:46:54Z</cp:lastPrinted>
  <dcterms:created xsi:type="dcterms:W3CDTF">2014-03-13T17:01:24Z</dcterms:created>
  <dcterms:modified xsi:type="dcterms:W3CDTF">2015-03-12T20:00:57Z</dcterms:modified>
</cp:coreProperties>
</file>